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heme/theme2.xml" ContentType="application/vnd.openxmlformats-officedocument.theme+xml"/>
  <Override PartName="/ppt/tags/tag72.xml" ContentType="application/vnd.openxmlformats-officedocument.presentationml.tags+xml"/>
  <Override PartName="/ppt/notesSlides/notesSlide1.xml" ContentType="application/vnd.openxmlformats-officedocument.presentationml.notesSlid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notesSlides/notesSlide2.xml" ContentType="application/vnd.openxmlformats-officedocument.presentationml.notesSlide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3.xml" ContentType="application/vnd.openxmlformats-officedocument.presentationml.notesSlide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notesSlides/notesSlide4.xml" ContentType="application/vnd.openxmlformats-officedocument.presentationml.notesSlide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notesSlides/notesSlide5.xml" ContentType="application/vnd.openxmlformats-officedocument.presentationml.notesSlide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notesSlides/notesSlide6.xml" ContentType="application/vnd.openxmlformats-officedocument.presentationml.notesSlide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7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00" r:id="rId2"/>
    <p:sldId id="284" r:id="rId3"/>
    <p:sldId id="286" r:id="rId4"/>
    <p:sldId id="308" r:id="rId5"/>
    <p:sldId id="310" r:id="rId6"/>
    <p:sldId id="307" r:id="rId7"/>
    <p:sldId id="311" r:id="rId8"/>
    <p:sldId id="309" r:id="rId9"/>
    <p:sldId id="306" r:id="rId10"/>
    <p:sldId id="281" r:id="rId1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00CC"/>
    <a:srgbClr val="DBE00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68" autoAdjust="0"/>
    <p:restoredTop sz="95970" autoAdjust="0"/>
  </p:normalViewPr>
  <p:slideViewPr>
    <p:cSldViewPr>
      <p:cViewPr varScale="1">
        <p:scale>
          <a:sx n="125" d="100"/>
          <a:sy n="125" d="100"/>
        </p:scale>
        <p:origin x="792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9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48AD59-9E8B-42A3-950C-BA1CD9CE8C22}" type="datetimeFigureOut">
              <a:rPr lang="vi-VN" smtClean="0"/>
              <a:t>07/04/2022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993B87-58EA-4F2E-95D7-FEDB453D09B3}" type="slidenum">
              <a:rPr lang="vi-VN" smtClean="0"/>
              <a:t>‹N°›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77986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84619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Réduire des bugs 90%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36277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85683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5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036701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6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77802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7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35582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8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472182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3B87-58EA-4F2E-95D7-FEDB453D09B3}" type="slidenum">
              <a:rPr lang="vi-VN" smtClean="0"/>
              <a:t>10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84517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tags" Target="../tags/tag9.xml"/><Relationship Id="rId7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10" Type="http://schemas.openxmlformats.org/officeDocument/2006/relationships/image" Target="../media/image6.png"/><Relationship Id="rId4" Type="http://schemas.openxmlformats.org/officeDocument/2006/relationships/tags" Target="../tags/tag10.xml"/><Relationship Id="rId9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5.xml"/><Relationship Id="rId4" Type="http://schemas.openxmlformats.org/officeDocument/2006/relationships/tags" Target="../tags/tag64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tle Slide">
    <p:bg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lobe loop.wmv">
            <a:hlinkClick r:id="" action="ppaction://media"/>
          </p:cNvPr>
          <p:cNvPicPr>
            <a:picLocks noChangeAspect="1"/>
          </p:cNvPicPr>
          <p:nvPr userDrawn="1"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36512" y="3836855"/>
            <a:ext cx="4468813" cy="3048529"/>
          </a:xfrm>
          <a:prstGeom prst="rect">
            <a:avLst/>
          </a:prstGeom>
        </p:spPr>
      </p:pic>
      <p:sp>
        <p:nvSpPr>
          <p:cNvPr id="4223" name="Rectangle 127"/>
          <p:cNvSpPr>
            <a:spLocks noChangeArrowheads="1"/>
          </p:cNvSpPr>
          <p:nvPr userDrawn="1">
            <p:custDataLst>
              <p:tags r:id="rId4"/>
            </p:custDataLst>
          </p:nvPr>
        </p:nvSpPr>
        <p:spPr bwMode="gray">
          <a:xfrm>
            <a:off x="0" y="0"/>
            <a:ext cx="9144000" cy="18288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tint val="0"/>
                  <a:invGamma/>
                  <a:alpha val="0"/>
                </a:scheme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  <p:custDataLst>
              <p:tags r:id="rId5"/>
            </p:custDataLst>
          </p:nvPr>
        </p:nvSpPr>
        <p:spPr>
          <a:xfrm>
            <a:off x="304800" y="6477000"/>
            <a:ext cx="2133600" cy="16827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9094"/>
            <a:ext cx="9192770" cy="68762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486" fill="hold"/>
                                        <p:tgtEl>
                                          <p:spTgt spid="1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9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129"/>
                </p:tgtEl>
              </p:cMediaNode>
            </p:video>
          </p:childTnLst>
        </p:cTn>
      </p:par>
    </p:tnLst>
    <p:bldLst>
      <p:bldP spid="4223" grpId="0" animBg="1"/>
      <p:bldP spid="4223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8B7E72C-DB9B-48DF-A566-2237BEA1F33A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620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6629400" y="228600"/>
            <a:ext cx="205740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457200" y="228600"/>
            <a:ext cx="601980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B6D56AA-FAA6-412D-97F0-B79FCD784F1C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907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228600"/>
            <a:ext cx="8229600" cy="8683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  <p:custDataLst>
              <p:tags r:id="rId2"/>
            </p:custDataLst>
          </p:nvPr>
        </p:nvSpPr>
        <p:spPr>
          <a:xfrm>
            <a:off x="457200" y="1295400"/>
            <a:ext cx="8229600" cy="5029200"/>
          </a:xfrm>
        </p:spPr>
        <p:txBody>
          <a:bodyPr/>
          <a:lstStyle/>
          <a:p>
            <a:r>
              <a:rPr lang="en-US"/>
              <a:t>Click icon to add table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457200" y="6537325"/>
            <a:ext cx="2133600" cy="24447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124200" y="6537325"/>
            <a:ext cx="2895600" cy="24447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4E1D7A9-09FE-4FFC-927D-DC2BD1FA9688}" type="slidenum">
              <a:rPr lang="en-US"/>
              <a:pPr/>
              <a:t>‹N°›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2022187249"/>
              </p:ext>
            </p:extLst>
          </p:nvPr>
        </p:nvGraphicFramePr>
        <p:xfrm>
          <a:off x="0" y="0"/>
          <a:ext cx="609600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6216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3270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39F047B-7F8C-4953-9110-7B9CAEBB18C7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31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73F21AE2-1C28-4DC9-83A5-38376260E113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14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457200" y="12954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48200" y="12954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7CCBA6C9-34CA-48BF-89BE-54FAF3B845EE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A97A24D8-F3B6-4EA5-A63A-FCC21FB2C1AE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989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3448318-0124-45AF-B51B-E4997C2D212F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06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7267B8A-EBB2-4732-AADF-4B3606E84BB7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190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026ECC3-D33E-4C28-9CD6-837472FC739B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10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553200" y="6537325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413B9D4-0873-4DDE-AFB3-0B2780F83B2B}" type="slidenum">
              <a:rPr lang="en-US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77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8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20" Type="http://schemas.openxmlformats.org/officeDocument/2006/relationships/tags" Target="../tags/tag7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Relationship Id="rId22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3" name="Picture 19" descr="1"/>
          <p:cNvPicPr>
            <a:picLocks noChangeAspect="1" noChangeArrowheads="1"/>
          </p:cNvPicPr>
          <p:nvPr>
            <p:custDataLst>
              <p:tags r:id="rId14"/>
            </p:custDataLst>
          </p:nvPr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61"/>
          <a:stretch>
            <a:fillRect/>
          </a:stretch>
        </p:blipFill>
        <p:spPr bwMode="auto">
          <a:xfrm>
            <a:off x="0" y="6324600"/>
            <a:ext cx="9144000" cy="54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1" name="Rectangle 17"/>
          <p:cNvSpPr>
            <a:spLocks noChangeArrowheads="1"/>
          </p:cNvSpPr>
          <p:nvPr>
            <p:custDataLst>
              <p:tags r:id="rId15"/>
            </p:custDataLst>
          </p:nvPr>
        </p:nvSpPr>
        <p:spPr bwMode="gray">
          <a:xfrm>
            <a:off x="0" y="0"/>
            <a:ext cx="9144000" cy="1219200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tint val="0"/>
                  <a:invGamma/>
                </a:scheme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  <p:custDataLst>
              <p:tags r:id="rId16"/>
            </p:custDataLst>
          </p:nvPr>
        </p:nvSpPr>
        <p:spPr bwMode="auto">
          <a:xfrm>
            <a:off x="457200" y="1295400"/>
            <a:ext cx="82296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  <p:custDataLst>
              <p:tags r:id="rId17"/>
            </p:custDataLst>
          </p:nvPr>
        </p:nvSpPr>
        <p:spPr bwMode="auto">
          <a:xfrm>
            <a:off x="457200" y="6537325"/>
            <a:ext cx="2133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  <p:custDataLst>
              <p:tags r:id="rId18"/>
            </p:custDataLst>
          </p:nvPr>
        </p:nvSpPr>
        <p:spPr bwMode="auto">
          <a:xfrm>
            <a:off x="3124200" y="6537325"/>
            <a:ext cx="2895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  <p:custDataLst>
              <p:tags r:id="rId19"/>
            </p:custDataLst>
          </p:nvPr>
        </p:nvSpPr>
        <p:spPr bwMode="auto">
          <a:xfrm>
            <a:off x="457200" y="228600"/>
            <a:ext cx="8229600" cy="868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>
            <p:custDataLst>
              <p:tags r:id="rId20"/>
            </p:custDataLst>
          </p:nvPr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6062100"/>
            <a:ext cx="774469" cy="774469"/>
          </a:xfrm>
          <a:prstGeom prst="rect">
            <a:avLst/>
          </a:prstGeom>
        </p:spPr>
      </p:pic>
      <p:pic>
        <p:nvPicPr>
          <p:cNvPr id="18" name="Picture 15" descr="artplus_nature_naturalcity42_f"/>
          <p:cNvPicPr>
            <a:picLocks noChangeAspect="1" noChangeArrowheads="1"/>
          </p:cNvPicPr>
          <p:nvPr userDrawn="1">
            <p:custDataLst>
              <p:tags r:id="rId21"/>
            </p:custDataLst>
          </p:nvPr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6400800"/>
            <a:ext cx="1370012" cy="52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22" presetClass="entr" presetSubtype="4" repeatCount="indefinite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/>
    </p:bld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 b="1" i="0">
          <a:solidFill>
            <a:schemeClr val="tx1"/>
          </a:solidFill>
          <a:latin typeface="Times New Roman" pitchFamily="18" charset="0"/>
          <a:ea typeface="+mj-ea"/>
          <a:cs typeface="Times New Roman" pitchFamily="18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200" b="1" i="1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Font typeface="Wingdings" pitchFamily="2" charset="2"/>
        <a:buChar char="v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4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atinternet.com/fr/pourquoi-investir-dans-les-tests-unitaires/" TargetMode="External"/><Relationship Id="rId3" Type="http://schemas.openxmlformats.org/officeDocument/2006/relationships/tags" Target="../tags/tag75.xml"/><Relationship Id="rId7" Type="http://schemas.openxmlformats.org/officeDocument/2006/relationships/image" Target="../media/image7.jpeg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jpeg"/><Relationship Id="rId3" Type="http://schemas.openxmlformats.org/officeDocument/2006/relationships/tags" Target="../tags/tag79.xml"/><Relationship Id="rId7" Type="http://schemas.openxmlformats.org/officeDocument/2006/relationships/hyperlink" Target="https://www.typemock.com/7-benefits-of-unit-testing/" TargetMode="External"/><Relationship Id="rId12" Type="http://schemas.openxmlformats.org/officeDocument/2006/relationships/image" Target="../media/image12.png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6" Type="http://schemas.openxmlformats.org/officeDocument/2006/relationships/notesSlide" Target="../notesSlides/notesSlide3.xml"/><Relationship Id="rId11" Type="http://schemas.openxmlformats.org/officeDocument/2006/relationships/image" Target="../media/image11.jpe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tags" Target="../tags/tag80.xml"/><Relationship Id="rId9" Type="http://schemas.openxmlformats.org/officeDocument/2006/relationships/image" Target="../media/image9.jpeg"/><Relationship Id="rId1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anning.com/books/the-art-of-unit-testing-second-edition" TargetMode="External"/><Relationship Id="rId3" Type="http://schemas.openxmlformats.org/officeDocument/2006/relationships/tags" Target="../tags/tag83.xml"/><Relationship Id="rId7" Type="http://schemas.openxmlformats.org/officeDocument/2006/relationships/hyperlink" Target="https://www.youtube.com/watch?v=3_UX8Kqb3aU" TargetMode="Externa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4.xml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anning.com/books/the-art-of-unit-testing-second-edition" TargetMode="External"/><Relationship Id="rId3" Type="http://schemas.openxmlformats.org/officeDocument/2006/relationships/tags" Target="../tags/tag87.xml"/><Relationship Id="rId7" Type="http://schemas.openxmlformats.org/officeDocument/2006/relationships/hyperlink" Target="https://www.youtube.com/watch?v=3_UX8Kqb3aU" TargetMode="External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8.xml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anning.com/books/the-art-of-unit-testing-second-edition" TargetMode="External"/><Relationship Id="rId3" Type="http://schemas.openxmlformats.org/officeDocument/2006/relationships/tags" Target="../tags/tag91.xml"/><Relationship Id="rId7" Type="http://schemas.openxmlformats.org/officeDocument/2006/relationships/hyperlink" Target="https://www.youtube.com/watch?v=3_UX8Kqb3aU" TargetMode="External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olsqa.com/specflow/scenariocontext-current-in-specflow/" TargetMode="External"/><Relationship Id="rId3" Type="http://schemas.openxmlformats.org/officeDocument/2006/relationships/tags" Target="../tags/tag95.xml"/><Relationship Id="rId7" Type="http://schemas.openxmlformats.org/officeDocument/2006/relationships/hyperlink" Target="https://app.pluralsight.com/course-player?courseId=2d108502-d689-4683-9ae8-345fa8d17466" TargetMode="External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hyperlink" Target="https://specflow.org/" TargetMode="External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98041" y="275636"/>
            <a:ext cx="6733318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7200" b="1" dirty="0">
                <a:solidFill>
                  <a:srgbClr val="3333FF"/>
                </a:solidFill>
                <a:latin typeface="Arial" pitchFamily="34" charset="0"/>
                <a:cs typeface="Arial" pitchFamily="34" charset="0"/>
              </a:rPr>
              <a:t>Tests Unitaires</a:t>
            </a:r>
          </a:p>
          <a:p>
            <a:pPr algn="ctr"/>
            <a:r>
              <a:rPr lang="fr-FR" sz="3200" b="1" dirty="0">
                <a:solidFill>
                  <a:srgbClr val="3333FF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algn="ctr"/>
            <a:endParaRPr lang="fr-FR" sz="2800" b="1" dirty="0">
              <a:solidFill>
                <a:srgbClr val="3333FF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fr-FR" sz="2800" b="1" dirty="0">
              <a:solidFill>
                <a:srgbClr val="3333FF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fr-FR" sz="2800" b="1" dirty="0">
              <a:solidFill>
                <a:srgbClr val="3333FF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endParaRPr lang="fr-FR" sz="2800" b="1" dirty="0">
              <a:solidFill>
                <a:srgbClr val="3333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58E14C-E58E-4FBD-816B-520E113BE3F8}"/>
              </a:ext>
            </a:extLst>
          </p:cNvPr>
          <p:cNvSpPr txBox="1"/>
          <p:nvPr/>
        </p:nvSpPr>
        <p:spPr>
          <a:xfrm>
            <a:off x="1098041" y="5805264"/>
            <a:ext cx="388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Présentateur : Phuong Vu NGUYEN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1382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>
            <p:custDataLst>
              <p:tags r:id="rId2"/>
            </p:custDataLst>
          </p:nvPr>
        </p:nvSpPr>
        <p:spPr>
          <a:xfrm>
            <a:off x="3604813" y="2691267"/>
            <a:ext cx="24160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 w="11430"/>
                <a:solidFill>
                  <a:schemeClr val="accent1">
                    <a:lumMod val="50000"/>
                  </a:schemeClr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Merci !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11560" y="328389"/>
            <a:ext cx="8229600" cy="868363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 i="0">
                <a:solidFill>
                  <a:schemeClr val="tx1"/>
                </a:solidFill>
                <a:latin typeface="Times New Roman" pitchFamily="18" charset="0"/>
                <a:ea typeface="+mj-ea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200" b="1" i="1"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fr-FR" sz="2800" dirty="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157341"/>
            <a:ext cx="8229600" cy="868363"/>
          </a:xfrm>
        </p:spPr>
        <p:txBody>
          <a:bodyPr/>
          <a:lstStyle/>
          <a:p>
            <a:pPr marL="0" indent="0"/>
            <a:r>
              <a:rPr lang="fr-FR" sz="2800" dirty="0">
                <a:solidFill>
                  <a:schemeClr val="accent6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Contenu</a:t>
            </a:r>
          </a:p>
        </p:txBody>
      </p:sp>
      <p:sp>
        <p:nvSpPr>
          <p:cNvPr id="18" name="Block Arc 17"/>
          <p:cNvSpPr/>
          <p:nvPr/>
        </p:nvSpPr>
        <p:spPr>
          <a:xfrm>
            <a:off x="-4215619" y="1428449"/>
            <a:ext cx="5472816" cy="5472816"/>
          </a:xfrm>
          <a:prstGeom prst="blockArc">
            <a:avLst>
              <a:gd name="adj1" fmla="val 18900000"/>
              <a:gd name="adj2" fmla="val 2700000"/>
              <a:gd name="adj3" fmla="val 395"/>
            </a:avLst>
          </a:prstGeom>
        </p:spPr>
        <p:style>
          <a:lnRef idx="1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Freeform 18"/>
          <p:cNvSpPr/>
          <p:nvPr/>
        </p:nvSpPr>
        <p:spPr>
          <a:xfrm>
            <a:off x="943695" y="2539256"/>
            <a:ext cx="7876777" cy="812800"/>
          </a:xfrm>
          <a:custGeom>
            <a:avLst/>
            <a:gdLst>
              <a:gd name="connsiteX0" fmla="*/ 0 w 6940673"/>
              <a:gd name="connsiteY0" fmla="*/ 0 h 812800"/>
              <a:gd name="connsiteX1" fmla="*/ 6940673 w 6940673"/>
              <a:gd name="connsiteY1" fmla="*/ 0 h 812800"/>
              <a:gd name="connsiteX2" fmla="*/ 6940673 w 6940673"/>
              <a:gd name="connsiteY2" fmla="*/ 812800 h 812800"/>
              <a:gd name="connsiteX3" fmla="*/ 0 w 6940673"/>
              <a:gd name="connsiteY3" fmla="*/ 812800 h 812800"/>
              <a:gd name="connsiteX4" fmla="*/ 0 w 6940673"/>
              <a:gd name="connsiteY4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40673" h="812800">
                <a:moveTo>
                  <a:pt x="0" y="0"/>
                </a:moveTo>
                <a:lnTo>
                  <a:pt x="6940673" y="0"/>
                </a:lnTo>
                <a:lnTo>
                  <a:pt x="6940673" y="812800"/>
                </a:lnTo>
                <a:lnTo>
                  <a:pt x="0" y="8128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3">
            <a:schemeClr val="lt1">
              <a:hueOff val="0"/>
              <a:satOff val="0"/>
              <a:lumOff val="0"/>
              <a:alphaOff val="0"/>
            </a:schemeClr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45160" tIns="60960" rIns="60960" bIns="6096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2000" b="1" kern="1200" dirty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Test unitaire</a:t>
            </a:r>
            <a:endParaRPr lang="fr-FR" sz="2000" kern="1200" dirty="0">
              <a:solidFill>
                <a:srgbClr val="002060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435695" y="2437656"/>
            <a:ext cx="1015999" cy="1015999"/>
          </a:xfrm>
          <a:prstGeom prst="ellipse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Freeform 20"/>
          <p:cNvSpPr/>
          <p:nvPr/>
        </p:nvSpPr>
        <p:spPr>
          <a:xfrm>
            <a:off x="1091420" y="3758457"/>
            <a:ext cx="7729051" cy="812800"/>
          </a:xfrm>
          <a:custGeom>
            <a:avLst/>
            <a:gdLst>
              <a:gd name="connsiteX0" fmla="*/ 0 w 6645220"/>
              <a:gd name="connsiteY0" fmla="*/ 0 h 812800"/>
              <a:gd name="connsiteX1" fmla="*/ 6645220 w 6645220"/>
              <a:gd name="connsiteY1" fmla="*/ 0 h 812800"/>
              <a:gd name="connsiteX2" fmla="*/ 6645220 w 6645220"/>
              <a:gd name="connsiteY2" fmla="*/ 812800 h 812800"/>
              <a:gd name="connsiteX3" fmla="*/ 0 w 6645220"/>
              <a:gd name="connsiteY3" fmla="*/ 812800 h 812800"/>
              <a:gd name="connsiteX4" fmla="*/ 0 w 6645220"/>
              <a:gd name="connsiteY4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5220" h="812800">
                <a:moveTo>
                  <a:pt x="0" y="0"/>
                </a:moveTo>
                <a:lnTo>
                  <a:pt x="6645220" y="0"/>
                </a:lnTo>
                <a:lnTo>
                  <a:pt x="6645220" y="812800"/>
                </a:lnTo>
                <a:lnTo>
                  <a:pt x="0" y="8128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3">
            <a:schemeClr val="lt1">
              <a:hueOff val="0"/>
              <a:satOff val="0"/>
              <a:lumOff val="0"/>
              <a:alphaOff val="0"/>
            </a:schemeClr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45160" tIns="60960" rIns="60960" bIns="60960" numCol="1" spcCol="1270" anchor="ctr" anchorCtr="0">
            <a:noAutofit/>
          </a:bodyPr>
          <a:lstStyle/>
          <a:p>
            <a:pPr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   Framework </a:t>
            </a:r>
            <a:r>
              <a:rPr lang="en-US" sz="2000" b="1" dirty="0" err="1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Specflow</a:t>
            </a:r>
            <a:endParaRPr lang="fr-FR" sz="2000" b="1" dirty="0">
              <a:solidFill>
                <a:srgbClr val="00206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31148" y="3656855"/>
            <a:ext cx="1015999" cy="1015999"/>
          </a:xfrm>
          <a:prstGeom prst="ellipse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Freeform 22"/>
          <p:cNvSpPr/>
          <p:nvPr/>
        </p:nvSpPr>
        <p:spPr>
          <a:xfrm>
            <a:off x="943695" y="4977656"/>
            <a:ext cx="7876776" cy="812800"/>
          </a:xfrm>
          <a:custGeom>
            <a:avLst/>
            <a:gdLst>
              <a:gd name="connsiteX0" fmla="*/ 0 w 6940673"/>
              <a:gd name="connsiteY0" fmla="*/ 0 h 812800"/>
              <a:gd name="connsiteX1" fmla="*/ 6940673 w 6940673"/>
              <a:gd name="connsiteY1" fmla="*/ 0 h 812800"/>
              <a:gd name="connsiteX2" fmla="*/ 6940673 w 6940673"/>
              <a:gd name="connsiteY2" fmla="*/ 812800 h 812800"/>
              <a:gd name="connsiteX3" fmla="*/ 0 w 6940673"/>
              <a:gd name="connsiteY3" fmla="*/ 812800 h 812800"/>
              <a:gd name="connsiteX4" fmla="*/ 0 w 6940673"/>
              <a:gd name="connsiteY4" fmla="*/ 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40673" h="812800">
                <a:moveTo>
                  <a:pt x="0" y="0"/>
                </a:moveTo>
                <a:lnTo>
                  <a:pt x="6940673" y="0"/>
                </a:lnTo>
                <a:lnTo>
                  <a:pt x="6940673" y="812800"/>
                </a:lnTo>
                <a:lnTo>
                  <a:pt x="0" y="81280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3">
            <a:schemeClr val="lt1">
              <a:hueOff val="0"/>
              <a:satOff val="0"/>
              <a:lumOff val="0"/>
              <a:alphaOff val="0"/>
            </a:schemeClr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45160" tIns="60960" rIns="60960" bIns="60960" numCol="1" spcCol="1270" anchor="ctr" anchorCtr="0">
            <a:noAutofit/>
          </a:bodyPr>
          <a:lstStyle/>
          <a:p>
            <a:pPr lvl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2000" b="1" dirty="0">
                <a:solidFill>
                  <a:srgbClr val="002060"/>
                </a:solidFill>
                <a:latin typeface="Arial" pitchFamily="34" charset="0"/>
                <a:cs typeface="Arial" pitchFamily="34" charset="0"/>
              </a:rPr>
              <a:t>Q&amp;A</a:t>
            </a:r>
          </a:p>
        </p:txBody>
      </p:sp>
      <p:sp>
        <p:nvSpPr>
          <p:cNvPr id="24" name="Oval 23"/>
          <p:cNvSpPr/>
          <p:nvPr/>
        </p:nvSpPr>
        <p:spPr>
          <a:xfrm>
            <a:off x="430997" y="4876056"/>
            <a:ext cx="1015999" cy="1015999"/>
          </a:xfrm>
          <a:prstGeom prst="ellipse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5" name="TextBox 24"/>
          <p:cNvSpPr txBox="1"/>
          <p:nvPr/>
        </p:nvSpPr>
        <p:spPr>
          <a:xfrm>
            <a:off x="559922" y="2653268"/>
            <a:ext cx="76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endParaRPr lang="fr-FR" sz="2400" b="1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55375" y="3872469"/>
            <a:ext cx="76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II</a:t>
            </a:r>
            <a:endParaRPr lang="fr-FR" sz="2400" b="1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9921" y="5091667"/>
            <a:ext cx="7675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III</a:t>
            </a:r>
            <a:endParaRPr lang="fr-FR" sz="2400" b="1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08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493204" y="251108"/>
            <a:ext cx="8229600" cy="868363"/>
          </a:xfrm>
        </p:spPr>
        <p:txBody>
          <a:bodyPr/>
          <a:lstStyle/>
          <a:p>
            <a:pPr eaLnBrk="0" hangingPunct="0"/>
            <a:r>
              <a:rPr lang="fr-FR" sz="2800" dirty="0"/>
              <a:t>Types de Test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457200" y="5733256"/>
            <a:ext cx="8229600" cy="591344"/>
          </a:xfrm>
        </p:spPr>
        <p:txBody>
          <a:bodyPr/>
          <a:lstStyle/>
          <a:p>
            <a:pPr marL="0" lvl="0" indent="0">
              <a:buNone/>
            </a:pPr>
            <a:endParaRPr lang="fr-FR" sz="2000" dirty="0"/>
          </a:p>
          <a:p>
            <a:pPr marL="0" lvl="0" indent="0">
              <a:buNone/>
            </a:pPr>
            <a:endParaRPr lang="fr-FR" sz="2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290787780"/>
              </p:ext>
            </p:extLst>
          </p:nvPr>
        </p:nvGraphicFramePr>
        <p:xfrm>
          <a:off x="-36512" y="0"/>
          <a:ext cx="91805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Test Unitaire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SpecFlow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Q&amp;A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026" name="Picture 2" descr="Schéma des tests &quot;boite blanche&quot;">
            <a:extLst>
              <a:ext uri="{FF2B5EF4-FFF2-40B4-BE49-F238E27FC236}">
                <a16:creationId xmlns:a16="http://schemas.microsoft.com/office/drawing/2014/main" id="{327D0154-110D-4D9B-BB63-15EA03AE7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" y="889000"/>
            <a:ext cx="9144000" cy="507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A61C1B-9799-46F0-8E42-52C29CC66B4C}"/>
              </a:ext>
            </a:extLst>
          </p:cNvPr>
          <p:cNvSpPr txBox="1"/>
          <p:nvPr/>
        </p:nvSpPr>
        <p:spPr>
          <a:xfrm>
            <a:off x="323528" y="5967413"/>
            <a:ext cx="75608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Source : </a:t>
            </a:r>
            <a:r>
              <a:rPr lang="fr-FR" sz="1200" dirty="0">
                <a:hlinkClick r:id="rId8"/>
              </a:rPr>
              <a:t>https://blog.atinternet.com/fr/pourquoi-investir-dans-les-tests-unitaires/</a:t>
            </a:r>
            <a:endParaRPr lang="fr-FR" sz="1200" dirty="0"/>
          </a:p>
          <a:p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178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493204" y="251108"/>
            <a:ext cx="8229600" cy="868363"/>
          </a:xfrm>
        </p:spPr>
        <p:txBody>
          <a:bodyPr/>
          <a:lstStyle/>
          <a:p>
            <a:pPr eaLnBrk="0" hangingPunct="0"/>
            <a:r>
              <a:rPr lang="fr-FR" sz="2800" dirty="0"/>
              <a:t>Pourquoi tests unitaires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457200" y="5733256"/>
            <a:ext cx="8229600" cy="591344"/>
          </a:xfrm>
        </p:spPr>
        <p:txBody>
          <a:bodyPr/>
          <a:lstStyle/>
          <a:p>
            <a:pPr marL="0" lvl="0" indent="0">
              <a:buNone/>
            </a:pPr>
            <a:endParaRPr lang="fr-FR" sz="2000" dirty="0"/>
          </a:p>
          <a:p>
            <a:pPr marL="0" lvl="0" indent="0">
              <a:buNone/>
            </a:pPr>
            <a:endParaRPr lang="fr-FR" sz="2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-36512" y="0"/>
          <a:ext cx="91805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Test Unitaire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SpecFlow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Q&amp;A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3A61C1B-9799-46F0-8E42-52C29CC66B4C}"/>
              </a:ext>
            </a:extLst>
          </p:cNvPr>
          <p:cNvSpPr txBox="1"/>
          <p:nvPr/>
        </p:nvSpPr>
        <p:spPr>
          <a:xfrm>
            <a:off x="395536" y="5986581"/>
            <a:ext cx="75608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Source : </a:t>
            </a:r>
            <a:r>
              <a:rPr lang="fr-FR" sz="1200" dirty="0">
                <a:hlinkClick r:id="rId7"/>
              </a:rPr>
              <a:t>https://www.typemock.com/7-benefits-of-unit-testing/</a:t>
            </a:r>
            <a:endParaRPr lang="fr-FR" sz="1200" dirty="0"/>
          </a:p>
          <a:p>
            <a:endParaRPr lang="fr-F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BF54BF1-AE69-4D0F-8A13-69EEDE72F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530646"/>
            <a:ext cx="1411879" cy="141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Qu'est-ce que le refactoring ? Approche pour améliorer les codes source -  IONOS">
            <a:extLst>
              <a:ext uri="{FF2B5EF4-FFF2-40B4-BE49-F238E27FC236}">
                <a16:creationId xmlns:a16="http://schemas.microsoft.com/office/drawing/2014/main" id="{086DB218-B395-4BD2-96E3-105C38363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716" y="1586539"/>
            <a:ext cx="2160240" cy="141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Quelles sont les étapes du cycle de vie d'un service numérique ? - Green IT">
            <a:extLst>
              <a:ext uri="{FF2B5EF4-FFF2-40B4-BE49-F238E27FC236}">
                <a16:creationId xmlns:a16="http://schemas.microsoft.com/office/drawing/2014/main" id="{0B36303E-0BD9-43CB-878E-1B142FD0D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341" y="1494095"/>
            <a:ext cx="1771106" cy="176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cones Png Theme Architecture blueprint">
            <a:extLst>
              <a:ext uri="{FF2B5EF4-FFF2-40B4-BE49-F238E27FC236}">
                <a16:creationId xmlns:a16="http://schemas.microsoft.com/office/drawing/2014/main" id="{D39E95BB-D934-4939-BD51-A05CC89A4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4186" y="1246172"/>
            <a:ext cx="2092614" cy="2092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Toujours Accessible, Toujours AbleDocs - AbleDocs">
            <a:extLst>
              <a:ext uri="{FF2B5EF4-FFF2-40B4-BE49-F238E27FC236}">
                <a16:creationId xmlns:a16="http://schemas.microsoft.com/office/drawing/2014/main" id="{A67227C1-0E4C-4BCE-B5A3-30A5AB9DB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76" y="3830082"/>
            <a:ext cx="1411879" cy="141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D37A3851-470C-47ED-8841-402A7795E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348971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Comment avoir de l'assurance (avec images) - wikiHow">
            <a:extLst>
              <a:ext uri="{FF2B5EF4-FFF2-40B4-BE49-F238E27FC236}">
                <a16:creationId xmlns:a16="http://schemas.microsoft.com/office/drawing/2014/main" id="{A17830B3-BCED-474A-A90E-DCEBF091CA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73" r="2803"/>
          <a:stretch/>
        </p:blipFill>
        <p:spPr bwMode="auto">
          <a:xfrm>
            <a:off x="4529341" y="3652824"/>
            <a:ext cx="2092614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DB8D3A0-BC6A-4B82-AF7B-B51DF624A48B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r="2818"/>
          <a:stretch/>
        </p:blipFill>
        <p:spPr>
          <a:xfrm>
            <a:off x="6621955" y="3713836"/>
            <a:ext cx="2486549" cy="191900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916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5733256"/>
            <a:ext cx="8229600" cy="591344"/>
          </a:xfrm>
        </p:spPr>
        <p:txBody>
          <a:bodyPr/>
          <a:lstStyle/>
          <a:p>
            <a:pPr marL="0" lvl="0" indent="0">
              <a:buNone/>
            </a:pPr>
            <a:endParaRPr lang="fr-FR" sz="2000" dirty="0"/>
          </a:p>
          <a:p>
            <a:pPr marL="0" lvl="0" indent="0">
              <a:buNone/>
            </a:pPr>
            <a:endParaRPr lang="fr-FR" sz="2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-36512" y="0"/>
          <a:ext cx="91805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Test Unitaire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SpecFlow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Q&amp;A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3A61C1B-9799-46F0-8E42-52C29CC66B4C}"/>
              </a:ext>
            </a:extLst>
          </p:cNvPr>
          <p:cNvSpPr txBox="1"/>
          <p:nvPr/>
        </p:nvSpPr>
        <p:spPr>
          <a:xfrm>
            <a:off x="179512" y="5517232"/>
            <a:ext cx="7560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200" b="0" i="0" dirty="0">
                <a:solidFill>
                  <a:srgbClr val="333333"/>
                </a:solidFill>
                <a:effectLst/>
                <a:latin typeface="Lato" panose="020B0604020202020204" pitchFamily="34" charset="0"/>
              </a:rPr>
              <a:t>Roy </a:t>
            </a:r>
            <a:r>
              <a:rPr lang="fr-CH" sz="1200" b="0" i="0" dirty="0" err="1">
                <a:solidFill>
                  <a:srgbClr val="333333"/>
                </a:solidFill>
                <a:effectLst/>
                <a:latin typeface="Lato" panose="020B0604020202020204" pitchFamily="34" charset="0"/>
              </a:rPr>
              <a:t>Osherove</a:t>
            </a:r>
            <a:r>
              <a:rPr lang="fr-CH" sz="1200" b="0" i="0" dirty="0">
                <a:solidFill>
                  <a:srgbClr val="333333"/>
                </a:solidFill>
                <a:effectLst/>
                <a:latin typeface="Lato" panose="020B0604020202020204" pitchFamily="34" charset="0"/>
              </a:rPr>
              <a:t> - </a:t>
            </a:r>
            <a:r>
              <a:rPr lang="en-US" sz="1200" b="0" i="0" dirty="0">
                <a:effectLst/>
                <a:latin typeface="Roboto" panose="020B0604020202020204" pitchFamily="2" charset="0"/>
              </a:rPr>
              <a:t>Unit Testing and TDD: Why you should care and how to make it happen : </a:t>
            </a:r>
            <a:br>
              <a:rPr lang="fr-FR" sz="1200" dirty="0">
                <a:hlinkClick r:id="rId7"/>
              </a:rPr>
            </a:br>
            <a:r>
              <a:rPr lang="fr-FR" sz="1200" dirty="0">
                <a:hlinkClick r:id="rId7"/>
              </a:rPr>
              <a:t>https://www.youtube.com/watch?v=3_UX8Kqb3aU</a:t>
            </a:r>
            <a:br>
              <a:rPr lang="fr-FR" sz="1200" dirty="0"/>
            </a:br>
            <a:r>
              <a:rPr lang="fr-FR" sz="1200" dirty="0">
                <a:hlinkClick r:id="rId8"/>
              </a:rPr>
              <a:t>https://www.manning.com/books/the-art-of-unit-testing-second-edition</a:t>
            </a:r>
            <a:endParaRPr lang="fr-FR" sz="1200" dirty="0"/>
          </a:p>
          <a:p>
            <a:br>
              <a:rPr lang="fr-FR" sz="1200" dirty="0"/>
            </a:br>
            <a:endParaRPr lang="fr-FR" sz="1200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33E91604-CA10-4918-BA13-EE801178E756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4"/>
            </p:custDataLst>
          </p:nvPr>
        </p:nvSpPr>
        <p:spPr>
          <a:xfrm>
            <a:off x="493204" y="251108"/>
            <a:ext cx="8229600" cy="868363"/>
          </a:xfrm>
        </p:spPr>
        <p:txBody>
          <a:bodyPr/>
          <a:lstStyle/>
          <a:p>
            <a:pPr eaLnBrk="0" hangingPunct="0"/>
            <a:r>
              <a:rPr lang="fr-FR" sz="2800" dirty="0" err="1"/>
              <a:t>TUs</a:t>
            </a:r>
            <a:r>
              <a:rPr lang="fr-FR" sz="2800" dirty="0"/>
              <a:t> prends double temps de développement ?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071C5B6-3946-403C-8FB9-5911AC0EABA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3568" y="1093983"/>
            <a:ext cx="7164288" cy="417742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74804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5733256"/>
            <a:ext cx="8229600" cy="591344"/>
          </a:xfrm>
        </p:spPr>
        <p:txBody>
          <a:bodyPr/>
          <a:lstStyle/>
          <a:p>
            <a:pPr marL="0" lvl="0" indent="0">
              <a:buNone/>
            </a:pPr>
            <a:endParaRPr lang="fr-FR" sz="2000" dirty="0"/>
          </a:p>
          <a:p>
            <a:pPr marL="0" lvl="0" indent="0">
              <a:buNone/>
            </a:pPr>
            <a:endParaRPr lang="fr-FR" sz="2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895123699"/>
              </p:ext>
            </p:extLst>
          </p:nvPr>
        </p:nvGraphicFramePr>
        <p:xfrm>
          <a:off x="-36512" y="0"/>
          <a:ext cx="91805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Test Unitaire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SpecFlow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Q&amp;A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3A61C1B-9799-46F0-8E42-52C29CC66B4C}"/>
              </a:ext>
            </a:extLst>
          </p:cNvPr>
          <p:cNvSpPr txBox="1"/>
          <p:nvPr/>
        </p:nvSpPr>
        <p:spPr>
          <a:xfrm>
            <a:off x="179512" y="5517232"/>
            <a:ext cx="7560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200" b="0" i="0" dirty="0">
                <a:solidFill>
                  <a:srgbClr val="333333"/>
                </a:solidFill>
                <a:effectLst/>
                <a:latin typeface="Lato" panose="020B0604020202020204" pitchFamily="34" charset="0"/>
              </a:rPr>
              <a:t>Roy </a:t>
            </a:r>
            <a:r>
              <a:rPr lang="fr-CH" sz="1200" b="0" i="0" dirty="0" err="1">
                <a:solidFill>
                  <a:srgbClr val="333333"/>
                </a:solidFill>
                <a:effectLst/>
                <a:latin typeface="Lato" panose="020B0604020202020204" pitchFamily="34" charset="0"/>
              </a:rPr>
              <a:t>Osherove</a:t>
            </a:r>
            <a:r>
              <a:rPr lang="fr-CH" sz="1200" b="0" i="0" dirty="0">
                <a:solidFill>
                  <a:srgbClr val="333333"/>
                </a:solidFill>
                <a:effectLst/>
                <a:latin typeface="Lato" panose="020B0604020202020204" pitchFamily="34" charset="0"/>
              </a:rPr>
              <a:t> - </a:t>
            </a:r>
            <a:r>
              <a:rPr lang="en-US" sz="1200" b="0" i="0" dirty="0">
                <a:effectLst/>
                <a:latin typeface="Roboto" panose="020B0604020202020204" pitchFamily="2" charset="0"/>
              </a:rPr>
              <a:t>Unit Testing and TDD: Why you should care and how to make it happen : </a:t>
            </a:r>
            <a:br>
              <a:rPr lang="fr-FR" sz="1200" dirty="0">
                <a:hlinkClick r:id="rId7"/>
              </a:rPr>
            </a:br>
            <a:r>
              <a:rPr lang="fr-FR" sz="1200" dirty="0">
                <a:hlinkClick r:id="rId7"/>
              </a:rPr>
              <a:t>https://www.youtube.com/watch?v=3_UX8Kqb3aU</a:t>
            </a:r>
            <a:br>
              <a:rPr lang="fr-FR" sz="1200" dirty="0"/>
            </a:br>
            <a:r>
              <a:rPr lang="fr-FR" sz="1200" dirty="0">
                <a:hlinkClick r:id="rId8"/>
              </a:rPr>
              <a:t>https://www.manning.com/books/the-art-of-unit-testing-second-edition</a:t>
            </a:r>
            <a:endParaRPr lang="fr-FR" sz="1200" dirty="0"/>
          </a:p>
          <a:p>
            <a:br>
              <a:rPr lang="fr-FR" sz="1200" dirty="0"/>
            </a:br>
            <a:endParaRPr lang="fr-FR" sz="12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B976DAA-60D7-4B2C-8DB0-15B52F85D9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3568" y="1052736"/>
            <a:ext cx="7128792" cy="4094812"/>
          </a:xfrm>
          <a:prstGeom prst="rect">
            <a:avLst/>
          </a:prstGeom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33E91604-CA10-4918-BA13-EE801178E756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4"/>
            </p:custDataLst>
          </p:nvPr>
        </p:nvSpPr>
        <p:spPr>
          <a:xfrm>
            <a:off x="493204" y="251108"/>
            <a:ext cx="8229600" cy="868363"/>
          </a:xfrm>
        </p:spPr>
        <p:txBody>
          <a:bodyPr/>
          <a:lstStyle/>
          <a:p>
            <a:pPr eaLnBrk="0" hangingPunct="0"/>
            <a:r>
              <a:rPr lang="fr-FR" sz="2800" dirty="0" err="1"/>
              <a:t>TUs</a:t>
            </a:r>
            <a:r>
              <a:rPr lang="fr-FR" sz="2800" dirty="0"/>
              <a:t> prends double temps de développement 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4110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5733256"/>
            <a:ext cx="8229600" cy="591344"/>
          </a:xfrm>
        </p:spPr>
        <p:txBody>
          <a:bodyPr/>
          <a:lstStyle/>
          <a:p>
            <a:pPr marL="0" lvl="0" indent="0">
              <a:buNone/>
            </a:pPr>
            <a:endParaRPr lang="fr-FR" sz="2000" dirty="0"/>
          </a:p>
          <a:p>
            <a:pPr marL="0" lvl="0" indent="0">
              <a:buNone/>
            </a:pPr>
            <a:endParaRPr lang="fr-FR" sz="2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-36512" y="0"/>
          <a:ext cx="91805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Test Unitaire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SpecFlow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Q&amp;A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3A61C1B-9799-46F0-8E42-52C29CC66B4C}"/>
              </a:ext>
            </a:extLst>
          </p:cNvPr>
          <p:cNvSpPr txBox="1"/>
          <p:nvPr/>
        </p:nvSpPr>
        <p:spPr>
          <a:xfrm>
            <a:off x="179512" y="5517232"/>
            <a:ext cx="7560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200" b="0" i="0" dirty="0">
                <a:solidFill>
                  <a:srgbClr val="333333"/>
                </a:solidFill>
                <a:effectLst/>
                <a:latin typeface="Lato" panose="020B0604020202020204" pitchFamily="34" charset="0"/>
              </a:rPr>
              <a:t>Roy </a:t>
            </a:r>
            <a:r>
              <a:rPr lang="fr-CH" sz="1200" b="0" i="0" dirty="0" err="1">
                <a:solidFill>
                  <a:srgbClr val="333333"/>
                </a:solidFill>
                <a:effectLst/>
                <a:latin typeface="Lato" panose="020B0604020202020204" pitchFamily="34" charset="0"/>
              </a:rPr>
              <a:t>Osherove</a:t>
            </a:r>
            <a:r>
              <a:rPr lang="fr-CH" sz="1200" b="0" i="0" dirty="0">
                <a:solidFill>
                  <a:srgbClr val="333333"/>
                </a:solidFill>
                <a:effectLst/>
                <a:latin typeface="Lato" panose="020B0604020202020204" pitchFamily="34" charset="0"/>
              </a:rPr>
              <a:t> - </a:t>
            </a:r>
            <a:r>
              <a:rPr lang="en-US" sz="1200" b="0" i="0" dirty="0">
                <a:effectLst/>
                <a:latin typeface="Roboto" panose="020B0604020202020204" pitchFamily="2" charset="0"/>
              </a:rPr>
              <a:t>Unit Testing and TDD: Why you should care and how to make it happen : </a:t>
            </a:r>
            <a:br>
              <a:rPr lang="fr-FR" sz="1200" dirty="0">
                <a:hlinkClick r:id="rId7"/>
              </a:rPr>
            </a:br>
            <a:r>
              <a:rPr lang="fr-FR" sz="1200" dirty="0">
                <a:hlinkClick r:id="rId7"/>
              </a:rPr>
              <a:t>https://www.youtube.com/watch?v=3_UX8Kqb3aU</a:t>
            </a:r>
            <a:br>
              <a:rPr lang="fr-FR" sz="1200" dirty="0"/>
            </a:br>
            <a:r>
              <a:rPr lang="fr-FR" sz="1200" dirty="0">
                <a:hlinkClick r:id="rId8"/>
              </a:rPr>
              <a:t>https://www.manning.com/books/the-art-of-unit-testing-second-edition</a:t>
            </a:r>
            <a:endParaRPr lang="fr-FR" sz="1200" dirty="0"/>
          </a:p>
          <a:p>
            <a:br>
              <a:rPr lang="fr-FR" sz="1200" dirty="0"/>
            </a:br>
            <a:endParaRPr lang="fr-FR" sz="1200" dirty="0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33E91604-CA10-4918-BA13-EE801178E756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4"/>
            </p:custDataLst>
          </p:nvPr>
        </p:nvSpPr>
        <p:spPr>
          <a:xfrm>
            <a:off x="493204" y="251108"/>
            <a:ext cx="8229600" cy="868363"/>
          </a:xfrm>
        </p:spPr>
        <p:txBody>
          <a:bodyPr/>
          <a:lstStyle/>
          <a:p>
            <a:pPr eaLnBrk="0" hangingPunct="0"/>
            <a:r>
              <a:rPr lang="fr-FR" sz="2800" dirty="0"/>
              <a:t>Bonnes Pratiques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CEBB31A-C7B6-468C-AC38-955AA66EAD59}"/>
              </a:ext>
            </a:extLst>
          </p:cNvPr>
          <p:cNvSpPr txBox="1"/>
          <p:nvPr/>
        </p:nvSpPr>
        <p:spPr>
          <a:xfrm>
            <a:off x="457200" y="1484784"/>
            <a:ext cx="478536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fr-CH" dirty="0"/>
              <a:t>Restreints </a:t>
            </a:r>
          </a:p>
          <a:p>
            <a:pPr marL="285750" indent="-285750">
              <a:buFontTx/>
              <a:buChar char="-"/>
            </a:pPr>
            <a:r>
              <a:rPr lang="fr-CH" dirty="0"/>
              <a:t>Rapide</a:t>
            </a:r>
          </a:p>
          <a:p>
            <a:pPr marL="285750" indent="-285750">
              <a:buFontTx/>
              <a:buChar char="-"/>
            </a:pPr>
            <a:r>
              <a:rPr lang="fr-CH" dirty="0"/>
              <a:t>Automatisé</a:t>
            </a:r>
          </a:p>
          <a:p>
            <a:pPr marL="285750" indent="-285750">
              <a:buFontTx/>
              <a:buChar char="-"/>
            </a:pPr>
            <a:r>
              <a:rPr lang="fr-CH" dirty="0"/>
              <a:t>Stable dans le temps</a:t>
            </a:r>
          </a:p>
          <a:p>
            <a:pPr marL="285750" indent="-285750">
              <a:buFontTx/>
              <a:buChar char="-"/>
            </a:pPr>
            <a:r>
              <a:rPr lang="fr-CH" dirty="0"/>
              <a:t>Indépendant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24739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5733256"/>
            <a:ext cx="8229600" cy="591344"/>
          </a:xfrm>
        </p:spPr>
        <p:txBody>
          <a:bodyPr/>
          <a:lstStyle/>
          <a:p>
            <a:pPr marL="0" lvl="0" indent="0">
              <a:buNone/>
            </a:pPr>
            <a:endParaRPr lang="fr-FR" sz="2000" dirty="0"/>
          </a:p>
          <a:p>
            <a:pPr marL="0" lvl="0" indent="0">
              <a:buNone/>
            </a:pPr>
            <a:endParaRPr lang="fr-FR" sz="2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-36512" y="0"/>
          <a:ext cx="91805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Test Unitaire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SpecFlow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Q&amp;A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3A61C1B-9799-46F0-8E42-52C29CC66B4C}"/>
              </a:ext>
            </a:extLst>
          </p:cNvPr>
          <p:cNvSpPr txBox="1"/>
          <p:nvPr/>
        </p:nvSpPr>
        <p:spPr>
          <a:xfrm>
            <a:off x="791580" y="2498050"/>
            <a:ext cx="7560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Site web : </a:t>
            </a:r>
            <a:r>
              <a:rPr lang="fr-FR" sz="1200" dirty="0">
                <a:hlinkClick r:id="rId6"/>
              </a:rPr>
              <a:t>https://specflow.org/</a:t>
            </a:r>
            <a:endParaRPr lang="fr-FR" sz="1200" dirty="0"/>
          </a:p>
          <a:p>
            <a:r>
              <a:rPr lang="fr-FR" sz="1200" dirty="0"/>
              <a:t>Course : </a:t>
            </a:r>
            <a:r>
              <a:rPr lang="fr-FR" sz="1200" dirty="0">
                <a:hlinkClick r:id="rId7"/>
              </a:rPr>
              <a:t>https://app.pluralsight.com/course-player?courseId=2d108502-d689-4683-9ae8-345fa8d17466</a:t>
            </a:r>
            <a:endParaRPr lang="fr-FR" sz="1200" dirty="0"/>
          </a:p>
          <a:p>
            <a:r>
              <a:rPr lang="fr-FR" sz="1200" dirty="0" err="1"/>
              <a:t>ScenarioContext</a:t>
            </a:r>
            <a:r>
              <a:rPr lang="fr-FR" sz="1200" dirty="0"/>
              <a:t> : </a:t>
            </a:r>
            <a:r>
              <a:rPr lang="fr-FR" sz="1200" dirty="0">
                <a:hlinkClick r:id="rId8"/>
              </a:rPr>
              <a:t>https://www.toolsqa.com/specflow/scenariocontext-current-in-specflow/</a:t>
            </a:r>
            <a:endParaRPr lang="fr-FR" sz="1200" dirty="0"/>
          </a:p>
          <a:p>
            <a:endParaRPr lang="fr-FR" sz="1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17849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NguyenPhuongVu\Desktop\Question-and-Answ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019921"/>
            <a:ext cx="7999714" cy="4999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/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94996478"/>
              </p:ext>
            </p:extLst>
          </p:nvPr>
        </p:nvGraphicFramePr>
        <p:xfrm>
          <a:off x="-36512" y="0"/>
          <a:ext cx="91805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23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478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Hoạt</a:t>
                      </a:r>
                      <a:r>
                        <a:rPr lang="fr-FR" baseline="0" dirty="0"/>
                        <a:t> </a:t>
                      </a:r>
                      <a:r>
                        <a:rPr lang="fr-FR" baseline="0" dirty="0" err="1"/>
                        <a:t>động</a:t>
                      </a:r>
                      <a:r>
                        <a:rPr lang="fr-FR" baseline="0" dirty="0"/>
                        <a:t> AEVS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SpecFlow</a:t>
                      </a:r>
                      <a:endParaRPr lang="fr-FR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Q&amp;A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041874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PZSR8tcdSRfqwGk343bCw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fjo5x8lC45Ki4GseGNi2O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IVn7ltvvtPncTwe6b3GpK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iyBJ5NaubNRnAtHpNS6yB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VSNW0ACelp7yCPwBnIlZ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AkwVKoMgOicznCJW9MzSWr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g2QSTbuodCgkxg1gcPYw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YfcMFeVL6I8SgSUwS4kTZ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7icF7wn2XUkl3BF6vfsrv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cE08lFXUcdV17UA06po3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xVOjRLz4qyrz5xFYaH53H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vfoZi0ZQ5FrA8UAe3tOKv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p2tKwv832sMY64k2Ock8N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AyP3k8eGYIvqwMP6f3Vnv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M6rAE8TTIzj1rVVsa0Omt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4sFyycIWhcpSBLICKt5N5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6ukUaMSUy9vHDL16WbWqm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8QadQqxIyo4wy4dix9ohR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634QIm9B9zzcluJXWsnPA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D7cXTDEM242pK690HazXf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XlIJyzdWU19YqXDLtwXmx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aWKCOVKdgDS79Rf944y6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dnQZgRqyeRIItDs9bcd1M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gLGbmVG2ZSYtbMZVKibH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6iNMwkrTOrj9FYWCzPwdD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9GFsa8jgUtfKFnozpmB5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9260Z8ImaxR697739izxw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TUjyeZpaCyWCwCma9bxyj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Syegsldiww1j9bGrTJWZU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axAuHY9o0Xwb2KjXw4Xk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BdtatHhOCkNyoHGYDe88v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3NX9V7VcR1AiKWn0xvs6bk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ntmChyqJbTUxpv0xzlCKi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ZWypsQZIOMBp119iK7qwr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cgDLjY6IG1kJBAGzvEErip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QoXuxXSKyzUacIQXzk0uR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OOVkY4GXjZNRNmltzKOh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9HptQEH46iUwgA9zdZO3Bf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nkVuC6LfGANE7wQ8pZTdH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lwLcUmLZdaTM18Ua4Xl2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tV13mRo3H2dvZoIqcpuGm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LkuHdfVVREEo3QaRZTBat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zw9wrELVxxzPaHyFE97La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RAkSglpA5caULYyHOhaV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zSpqWMUhCwtjEnTrQoAzw2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6PdFtikfs2HF1FybyopwXs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FfVA6XkQBerKL7cN25lD9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fKi0vgTKp9ErxqxIdi7b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AUM4lBmqBPdcZbh6r4XQP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6kzLfkR3vXnOandrUhnYy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dkqlq7Q2eeBiOsuzl2zyj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Pb1TSZaFtQJh6elUUKcsJ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8cRzLXlWlpZvXvfjweRSy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zxlgeq7PmRwHZak72OI7q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JM9I5Anvkzbmqh2qG6vdAC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64Cr0Tr5Bg8p48Zw35qcf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ErOg9c6O3PEkPKbx8QKj1h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kySiHlIcTQ78IUPrbovv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6rhe9XFtgAm6tIgUptlC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ICtCjozUwLYCrr0scKxpA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LBr6bgZ2aJWCIEKwEhUl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7RgPTWgB5lUcRRbcdiVtB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FPIlIF6fueratAQmn2MyD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wNSkr3CqBZSbq6xeAuPQ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KGoBmRVSH2B47byPkFcSN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aBopfPNb4OK2L6uJ4cGxT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6nDfRTJPXVwVimkkToaqR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h6iVZpfPDXSUwMcWC65wX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j5prkBAZbfWcki7kPoVfb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2HftgcLmvksVphSBIJ08wT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1JNVGoFoMtmCfpIURywTOI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G6ljYn6NKdy9ylYdB5p2z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urUMBfWlFgiG19bC1lzN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RlLx7QDGmnbjCTpbMQQpy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1JNVGoFoMtmCfpIURywTOI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G6ljYn6NKdy9ylYdB5p2z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urUMBfWlFgiG19bC1lzN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3wXPiRSwt5QGYYeNL2xmMi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RlLx7QDGmnbjCTpbMQQpy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1JNVGoFoMtmCfpIURywTOI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urUMBfWlFgiG19bC1lzN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RlLx7QDGmnbjCTpbMQQpy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G6ljYn6NKdy9ylYdB5p2z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1JNVGoFoMtmCfpIURywTOI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urUMBfWlFgiG19bC1lzN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RlLx7QDGmnbjCTpbMQQpy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G6ljYn6NKdy9ylYdB5p2z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1JNVGoFoMtmCfpIURywTOI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S8PCbJb21Og2RGpy2QitP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urUMBfWlFgiG19bC1lzN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RlLx7QDGmnbjCTpbMQQpy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G6ljYn6NKdy9ylYdB5p2z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1JNVGoFoMtmCfpIURywTOI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urUMBfWlFgiG19bC1lzN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RlLx7QDGmnbjCTpbMQQpy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RlLx7QDGmnbjCTpbMQQpy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s221bD8U7QZqu6ZpbwxMPm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KNq9QuZ9ZdVBLGLlbSPWT"/>
</p:tagLst>
</file>

<file path=ppt/theme/theme1.xml><?xml version="1.0" encoding="utf-8"?>
<a:theme xmlns:a="http://schemas.openxmlformats.org/drawingml/2006/main" name="400TGp_globalcity_light_ani">
  <a:themeElements>
    <a:clrScheme name="Default Design 3">
      <a:dk1>
        <a:srgbClr val="080808"/>
      </a:dk1>
      <a:lt1>
        <a:srgbClr val="FFFFFF"/>
      </a:lt1>
      <a:dk2>
        <a:srgbClr val="A59A55"/>
      </a:dk2>
      <a:lt2>
        <a:srgbClr val="DDDDDD"/>
      </a:lt2>
      <a:accent1>
        <a:srgbClr val="4AB1E4"/>
      </a:accent1>
      <a:accent2>
        <a:srgbClr val="8F038F"/>
      </a:accent2>
      <a:accent3>
        <a:srgbClr val="FFFFFF"/>
      </a:accent3>
      <a:accent4>
        <a:srgbClr val="060606"/>
      </a:accent4>
      <a:accent5>
        <a:srgbClr val="B1D5EF"/>
      </a:accent5>
      <a:accent6>
        <a:srgbClr val="810281"/>
      </a:accent6>
      <a:hlink>
        <a:srgbClr val="F77A1D"/>
      </a:hlink>
      <a:folHlink>
        <a:srgbClr val="5BBE4E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5F5F5F"/>
        </a:dk1>
        <a:lt1>
          <a:srgbClr val="FFFFFF"/>
        </a:lt1>
        <a:dk2>
          <a:srgbClr val="C36609"/>
        </a:dk2>
        <a:lt2>
          <a:srgbClr val="DDDDDD"/>
        </a:lt2>
        <a:accent1>
          <a:srgbClr val="D2B94E"/>
        </a:accent1>
        <a:accent2>
          <a:srgbClr val="2395B9"/>
        </a:accent2>
        <a:accent3>
          <a:srgbClr val="FFFFFF"/>
        </a:accent3>
        <a:accent4>
          <a:srgbClr val="505050"/>
        </a:accent4>
        <a:accent5>
          <a:srgbClr val="E5D9B2"/>
        </a:accent5>
        <a:accent6>
          <a:srgbClr val="1F87A7"/>
        </a:accent6>
        <a:hlink>
          <a:srgbClr val="5C984E"/>
        </a:hlink>
        <a:folHlink>
          <a:srgbClr val="B5C77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5F5F5F"/>
        </a:dk1>
        <a:lt1>
          <a:srgbClr val="FFFFFF"/>
        </a:lt1>
        <a:dk2>
          <a:srgbClr val="9FC591"/>
        </a:dk2>
        <a:lt2>
          <a:srgbClr val="DDDDDD"/>
        </a:lt2>
        <a:accent1>
          <a:srgbClr val="7B82B7"/>
        </a:accent1>
        <a:accent2>
          <a:srgbClr val="8D337C"/>
        </a:accent2>
        <a:accent3>
          <a:srgbClr val="FFFFFF"/>
        </a:accent3>
        <a:accent4>
          <a:srgbClr val="505050"/>
        </a:accent4>
        <a:accent5>
          <a:srgbClr val="BFC1D8"/>
        </a:accent5>
        <a:accent6>
          <a:srgbClr val="7F2D70"/>
        </a:accent6>
        <a:hlink>
          <a:srgbClr val="CC87E1"/>
        </a:hlink>
        <a:folHlink>
          <a:srgbClr val="76C5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80808"/>
        </a:dk1>
        <a:lt1>
          <a:srgbClr val="FFFFFF"/>
        </a:lt1>
        <a:dk2>
          <a:srgbClr val="A59A55"/>
        </a:dk2>
        <a:lt2>
          <a:srgbClr val="DDDDDD"/>
        </a:lt2>
        <a:accent1>
          <a:srgbClr val="4AB1E4"/>
        </a:accent1>
        <a:accent2>
          <a:srgbClr val="8F038F"/>
        </a:accent2>
        <a:accent3>
          <a:srgbClr val="FFFFFF"/>
        </a:accent3>
        <a:accent4>
          <a:srgbClr val="060606"/>
        </a:accent4>
        <a:accent5>
          <a:srgbClr val="B1D5EF"/>
        </a:accent5>
        <a:accent6>
          <a:srgbClr val="810281"/>
        </a:accent6>
        <a:hlink>
          <a:srgbClr val="F77A1D"/>
        </a:hlink>
        <a:folHlink>
          <a:srgbClr val="5BBE4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400TGp_globalcity_light_ani</Template>
  <TotalTime>0</TotalTime>
  <Words>317</Words>
  <Application>Microsoft Office PowerPoint</Application>
  <PresentationFormat>Affichage à l'écran (4:3)</PresentationFormat>
  <Paragraphs>64</Paragraphs>
  <Slides>10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7" baseType="lpstr">
      <vt:lpstr>Arial</vt:lpstr>
      <vt:lpstr>Calibri</vt:lpstr>
      <vt:lpstr>Lato</vt:lpstr>
      <vt:lpstr>Roboto</vt:lpstr>
      <vt:lpstr>Times New Roman</vt:lpstr>
      <vt:lpstr>Wingdings</vt:lpstr>
      <vt:lpstr>400TGp_globalcity_light_ani</vt:lpstr>
      <vt:lpstr>Présentation PowerPoint</vt:lpstr>
      <vt:lpstr>Contenu</vt:lpstr>
      <vt:lpstr>Types de Test</vt:lpstr>
      <vt:lpstr>Pourquoi tests unitaires</vt:lpstr>
      <vt:lpstr>TUs prends double temps de développement ?</vt:lpstr>
      <vt:lpstr>TUs prends double temps de développement ?</vt:lpstr>
      <vt:lpstr>Bonnes Pratiques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ThemeGallery PowerTemplate</dc:title>
  <dc:creator>Administrator</dc:creator>
  <cp:lastModifiedBy>Nguyen Phuong Vu</cp:lastModifiedBy>
  <cp:revision>171</cp:revision>
  <dcterms:created xsi:type="dcterms:W3CDTF">2012-07-10T06:31:14Z</dcterms:created>
  <dcterms:modified xsi:type="dcterms:W3CDTF">2022-04-07T13:14:01Z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DocumentId">
    <vt:lpwstr>1vNkd8wTsYBvTw3O2d4bF24JcdA695_SUllkQOsj2oWA</vt:lpwstr>
  </property>
  <property fmtid="{D5CDD505-2E9C-101B-9397-08002B2CF9AE}" pid="3" name="Google.Documents.RevisionId">
    <vt:lpwstr>06173779227576354699</vt:lpwstr>
  </property>
  <property fmtid="{D5CDD505-2E9C-101B-9397-08002B2CF9AE}" pid="4" name="Google.Documents.PreviousRevisionId">
    <vt:lpwstr>05729684421568942616</vt:lpwstr>
  </property>
  <property fmtid="{D5CDD505-2E9C-101B-9397-08002B2CF9AE}" pid="5" name="Google.Documents.PluginVersion">
    <vt:lpwstr>2.0.2662.553</vt:lpwstr>
  </property>
  <property fmtid="{D5CDD505-2E9C-101B-9397-08002B2CF9AE}" pid="6" name="Google.Documents.MergeIncapabilityFlags">
    <vt:i4>0</vt:i4>
  </property>
  <property fmtid="{D5CDD505-2E9C-101B-9397-08002B2CF9AE}" pid="7" name="Google.Documents.Tracking">
    <vt:lpwstr>false</vt:lpwstr>
  </property>
</Properties>
</file>

<file path=docProps/thumbnail.jpeg>
</file>